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85" r:id="rId4"/>
    <p:sldId id="286" r:id="rId5"/>
    <p:sldId id="287" r:id="rId6"/>
    <p:sldId id="288" r:id="rId7"/>
    <p:sldId id="289" r:id="rId8"/>
    <p:sldId id="290" r:id="rId9"/>
    <p:sldId id="291" r:id="rId10"/>
    <p:sldId id="292" r:id="rId11"/>
    <p:sldId id="293" r:id="rId12"/>
    <p:sldId id="294" r:id="rId13"/>
    <p:sldId id="295" r:id="rId14"/>
    <p:sldId id="296" r:id="rId15"/>
    <p:sldId id="297" r:id="rId16"/>
    <p:sldId id="298" r:id="rId17"/>
    <p:sldId id="299" r:id="rId18"/>
    <p:sldId id="300" r:id="rId1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80" d="100"/>
          <a:sy n="80" d="100"/>
        </p:scale>
        <p:origin x="378" y="78"/>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16" name="Group 15"/>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rot="10800000">
              <a:off x="0" y="0"/>
              <a:ext cx="842596" cy="5666154"/>
            </a:xfrm>
            <a:prstGeom prst="triangle">
              <a:avLst>
                <a:gd name="adj" fmla="val 10000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lumMod val="75000"/>
                  </a:schemeClr>
                </a:solidFill>
              </a:defRPr>
            </a:lvl1pPr>
          </a:lstStyle>
          <a:p>
            <a:r>
              <a:rPr lang="nl-NL" smtClean="0"/>
              <a:t>Klik om de stijl te bewerken</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el en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eraat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amkaartje">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Offerte naamkaartj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Waar of onwaar">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nl-NL" smtClean="0"/>
              <a:t>Klik om de stijl te bewerken</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nl-NL" smtClean="0"/>
              <a:t>Klik om de modelstijlen te bewerken</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t>‹nr.›</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nl-NL" smtClean="0"/>
              <a:t>Klik om de stijl te bewerken</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42A54C80-263E-416B-A8E0-580EDEADCBDC}" type="datetimeFigureOut">
              <a:rPr lang="en-US" dirty="0"/>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nl-NL" smtClean="0"/>
              <a:t>Klik om de stijl te bewerken</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Date Placeholder 4"/>
          <p:cNvSpPr>
            <a:spLocks noGrp="1"/>
          </p:cNvSpPr>
          <p:nvPr>
            <p:ph type="dt" sz="half" idx="10"/>
          </p:nvPr>
        </p:nvSpPr>
        <p:spPr/>
        <p:txBody>
          <a:bodyPr/>
          <a:lstStyle/>
          <a:p>
            <a:fld id="{42A54C80-263E-416B-A8E0-580EDEADCBDC}" type="datetimeFigureOut">
              <a:rPr lang="en-US" dirty="0"/>
              <a:t>9/4/2017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nl-NL" smtClean="0"/>
              <a:t>Klik om de stijl te bewerken</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nl-NL" smtClean="0"/>
              <a:t>Klik om de stijl te bewerken</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42A54C80-263E-416B-A8E0-580EDEADCBDC}" type="datetimeFigureOut">
              <a:rPr lang="en-US" dirty="0"/>
              <a:t>9/4/2017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t>‹nr.›</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nl-NL" smtClean="0"/>
              <a:t>Klik om de stijl te bewerken</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B61BEF0D-F0BB-DE4B-95CE-6DB70DBA9567}" type="datetimeFigureOut">
              <a:rPr lang="en-US" dirty="0"/>
              <a:pPr/>
              <a:t>9/4/2017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‹nr.›</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9" name="Group 28"/>
          <p:cNvGrpSpPr/>
          <p:nvPr/>
        </p:nvGrpSpPr>
        <p:grpSpPr>
          <a:xfrm>
            <a:off x="0" y="-8467"/>
            <a:ext cx="12192000" cy="6866467"/>
            <a:chOff x="0" y="-8467"/>
            <a:chExt cx="12192000" cy="6866467"/>
          </a:xfrm>
        </p:grpSpPr>
        <p:cxnSp>
          <p:nvCxnSpPr>
            <p:cNvPr id="19" name="Straight Connector 18"/>
            <p:cNvCxnSpPr/>
            <p:nvPr/>
          </p:nvCxnSpPr>
          <p:spPr>
            <a:xfrm>
              <a:off x="9371012"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flipH="1">
              <a:off x="7425267" y="3681413"/>
              <a:ext cx="4763558" cy="3176587"/>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21"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Isosceles Triangle 22"/>
            <p:cNvSpPr/>
            <p:nvPr/>
          </p:nvSpPr>
          <p:spPr>
            <a:xfrm>
              <a:off x="8932333" y="3048000"/>
              <a:ext cx="3259667" cy="3810000"/>
            </a:xfrm>
            <a:prstGeom prst="triangle">
              <a:avLst>
                <a:gd name="adj" fmla="val 100000"/>
              </a:avLst>
            </a:prstGeom>
            <a:solidFill>
              <a:schemeClr val="accent1">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lumMod val="50000"/>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10371666" y="3589867"/>
              <a:ext cx="1817159" cy="3268133"/>
            </a:xfrm>
            <a:prstGeom prst="triangle">
              <a:avLst>
                <a:gd name="adj" fmla="val 100000"/>
              </a:avLst>
            </a:prstGeom>
            <a:solidFill>
              <a:schemeClr val="accent1">
                <a:lumMod val="50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0" y="4013200"/>
              <a:ext cx="448733" cy="2844800"/>
            </a:xfrm>
            <a:prstGeom prst="triangle">
              <a:avLst>
                <a:gd name="adj" fmla="val 0"/>
              </a:avLst>
            </a:prstGeom>
            <a:solidFill>
              <a:schemeClr val="accent1">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nl-NL" smtClean="0"/>
              <a:t>Klik om de stijl te bewerken</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9/4/2017</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lumMod val="75000"/>
                  </a:schemeClr>
                </a:solidFill>
              </a:defRPr>
            </a:lvl1pPr>
          </a:lstStyle>
          <a:p>
            <a:fld id="{D57F1E4F-1CFF-5643-939E-217C01CDF565}" type="slidenum">
              <a:rPr lang="en-US" dirty="0"/>
              <a:pPr/>
              <a:t>‹nr.›</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65" r:id="rId2"/>
    <p:sldLayoutId id="2147483651" r:id="rId3"/>
    <p:sldLayoutId id="2147483666" r:id="rId4"/>
    <p:sldLayoutId id="2147483653" r:id="rId5"/>
    <p:sldLayoutId id="2147483654" r:id="rId6"/>
    <p:sldLayoutId id="2147483655" r:id="rId7"/>
    <p:sldLayoutId id="2147483667" r:id="rId8"/>
    <p:sldLayoutId id="2147483657" r:id="rId9"/>
    <p:sldLayoutId id="2147483660" r:id="rId10"/>
    <p:sldLayoutId id="2147483661" r:id="rId11"/>
    <p:sldLayoutId id="2147483662" r:id="rId12"/>
    <p:sldLayoutId id="2147483663" r:id="rId13"/>
    <p:sldLayoutId id="2147483664" r:id="rId14"/>
    <p:sldLayoutId id="2147483668" r:id="rId15"/>
    <p:sldLayoutId id="2147483659" r:id="rId16"/>
  </p:sldLayoutIdLst>
  <p:txStyles>
    <p:titleStyle>
      <a:lvl1pPr algn="l" defTabSz="457200" rtl="0" eaLnBrk="1" latinLnBrk="0" hangingPunct="1">
        <a:spcBef>
          <a:spcPct val="0"/>
        </a:spcBef>
        <a:buNone/>
        <a:defRPr sz="3600" kern="1200">
          <a:solidFill>
            <a:schemeClr val="accent1">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lumMod val="75000"/>
          </a:schemeClr>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lumMod val="75000"/>
          </a:schemeClr>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lumMod val="75000"/>
          </a:schemeClr>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r>
              <a:rPr lang="nl-NL" dirty="0" smtClean="0"/>
              <a:t>Welkom VWO 5.</a:t>
            </a:r>
            <a:endParaRPr lang="nl-NL" dirty="0"/>
          </a:p>
        </p:txBody>
      </p:sp>
      <p:sp>
        <p:nvSpPr>
          <p:cNvPr id="3" name="Ondertitel 2"/>
          <p:cNvSpPr>
            <a:spLocks noGrp="1"/>
          </p:cNvSpPr>
          <p:nvPr>
            <p:ph type="subTitle" idx="1"/>
          </p:nvPr>
        </p:nvSpPr>
        <p:spPr/>
        <p:txBody>
          <a:bodyPr/>
          <a:lstStyle/>
          <a:p>
            <a:endParaRPr lang="nl-NL" dirty="0"/>
          </a:p>
        </p:txBody>
      </p:sp>
    </p:spTree>
    <p:extLst>
      <p:ext uri="{BB962C8B-B14F-4D97-AF65-F5344CB8AC3E}">
        <p14:creationId xmlns:p14="http://schemas.microsoft.com/office/powerpoint/2010/main" val="84661099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Door de invoerheffing veranderd de aanbodfunctie</a:t>
            </a:r>
            <a:endParaRPr lang="nl-NL" dirty="0"/>
          </a:p>
        </p:txBody>
      </p:sp>
      <p:sp>
        <p:nvSpPr>
          <p:cNvPr id="3" name="Tijdelijke aanduiding voor inhoud 2"/>
          <p:cNvSpPr>
            <a:spLocks noGrp="1"/>
          </p:cNvSpPr>
          <p:nvPr>
            <p:ph idx="1"/>
          </p:nvPr>
        </p:nvSpPr>
        <p:spPr>
          <a:xfrm>
            <a:off x="276726" y="1708485"/>
            <a:ext cx="8997276" cy="5005136"/>
          </a:xfrm>
        </p:spPr>
        <p:txBody>
          <a:bodyPr>
            <a:normAutofit fontScale="92500" lnSpcReduction="10000"/>
          </a:bodyPr>
          <a:lstStyle/>
          <a:p>
            <a:r>
              <a:rPr lang="nl-NL" sz="2500" dirty="0" smtClean="0"/>
              <a:t>De vraag is alleen met hoeveel.</a:t>
            </a:r>
          </a:p>
          <a:p>
            <a:r>
              <a:rPr lang="nl-NL" sz="2500" dirty="0" smtClean="0"/>
              <a:t>We kunnen dit op 2 manieren algebraïsch afleiden.</a:t>
            </a:r>
          </a:p>
          <a:p>
            <a:r>
              <a:rPr lang="nl-NL" sz="2500" dirty="0" smtClean="0"/>
              <a:t>Manier 1:</a:t>
            </a:r>
          </a:p>
          <a:p>
            <a:r>
              <a:rPr lang="nl-NL" sz="2500" dirty="0" smtClean="0"/>
              <a:t>De aanbodfunctie was </a:t>
            </a:r>
            <a:r>
              <a:rPr lang="nl-NL" sz="2500" dirty="0" err="1" smtClean="0"/>
              <a:t>Qa</a:t>
            </a:r>
            <a:r>
              <a:rPr lang="nl-NL" sz="2500" dirty="0" smtClean="0"/>
              <a:t> = P -10, nu komt er bovenop de prijs een invoerheffing, cq als de prijs 15 euro was, kregen de aanbieders daar maar 10 euro van terug. De aanbodsfunctie wordt dus </a:t>
            </a:r>
            <a:r>
              <a:rPr lang="nl-NL" sz="2500" dirty="0" err="1" smtClean="0"/>
              <a:t>Qa</a:t>
            </a:r>
            <a:r>
              <a:rPr lang="nl-NL" sz="2500" dirty="0" smtClean="0"/>
              <a:t> = (P – invoerheffing) – 10 </a:t>
            </a:r>
          </a:p>
          <a:p>
            <a:r>
              <a:rPr lang="nl-NL" sz="2500" dirty="0" err="1" smtClean="0"/>
              <a:t>Qa</a:t>
            </a:r>
            <a:r>
              <a:rPr lang="nl-NL" sz="2500" dirty="0" smtClean="0"/>
              <a:t> = P – 15.</a:t>
            </a:r>
          </a:p>
          <a:p>
            <a:endParaRPr lang="nl-NL" sz="2500" dirty="0"/>
          </a:p>
          <a:p>
            <a:r>
              <a:rPr lang="nl-NL" sz="2500" dirty="0" smtClean="0"/>
              <a:t>Let op! Was de formule </a:t>
            </a:r>
            <a:r>
              <a:rPr lang="nl-NL" sz="2500" dirty="0" err="1" smtClean="0"/>
              <a:t>Qa</a:t>
            </a:r>
            <a:r>
              <a:rPr lang="nl-NL" sz="2500" dirty="0" smtClean="0"/>
              <a:t> = 2P – 10 geweest.</a:t>
            </a:r>
          </a:p>
          <a:p>
            <a:r>
              <a:rPr lang="nl-NL" sz="2500" dirty="0" smtClean="0"/>
              <a:t>Dan was na invoerheffing = 2(P -5) – 10 geweest.</a:t>
            </a:r>
          </a:p>
          <a:p>
            <a:r>
              <a:rPr lang="nl-NL" sz="2500" dirty="0" smtClean="0"/>
              <a:t>En dus 2P – 20 geworden.</a:t>
            </a:r>
          </a:p>
          <a:p>
            <a:endParaRPr lang="nl-NL" sz="2500" dirty="0" smtClean="0"/>
          </a:p>
        </p:txBody>
      </p:sp>
    </p:spTree>
    <p:extLst>
      <p:ext uri="{BB962C8B-B14F-4D97-AF65-F5344CB8AC3E}">
        <p14:creationId xmlns:p14="http://schemas.microsoft.com/office/powerpoint/2010/main" val="8220527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normAutofit fontScale="92500" lnSpcReduction="20000"/>
          </a:bodyPr>
          <a:lstStyle/>
          <a:p>
            <a:r>
              <a:rPr lang="nl-NL" sz="2500" dirty="0" smtClean="0"/>
              <a:t>Manier 2: we gaan eerst de formule herschrijven naar de P = </a:t>
            </a:r>
            <a:r>
              <a:rPr lang="nl-NL" sz="2500" dirty="0" err="1" smtClean="0"/>
              <a:t>Qa</a:t>
            </a:r>
            <a:endParaRPr lang="nl-NL" sz="2500" dirty="0"/>
          </a:p>
          <a:p>
            <a:r>
              <a:rPr lang="nl-NL" sz="2500" dirty="0" smtClean="0"/>
              <a:t>Dus </a:t>
            </a:r>
            <a:r>
              <a:rPr lang="nl-NL" sz="2500" dirty="0" err="1" smtClean="0"/>
              <a:t>Qa</a:t>
            </a:r>
            <a:r>
              <a:rPr lang="nl-NL" sz="2500" dirty="0" smtClean="0"/>
              <a:t>=P – 10 		= 		-P = -</a:t>
            </a:r>
            <a:r>
              <a:rPr lang="nl-NL" sz="2500" dirty="0" err="1" smtClean="0"/>
              <a:t>Qa</a:t>
            </a:r>
            <a:r>
              <a:rPr lang="nl-NL" sz="2500" dirty="0" smtClean="0"/>
              <a:t>  - 10		P = </a:t>
            </a:r>
            <a:r>
              <a:rPr lang="nl-NL" sz="2500" dirty="0" err="1" smtClean="0"/>
              <a:t>Qa</a:t>
            </a:r>
            <a:r>
              <a:rPr lang="nl-NL" sz="2500" dirty="0" smtClean="0"/>
              <a:t> + 10</a:t>
            </a:r>
          </a:p>
          <a:p>
            <a:r>
              <a:rPr lang="nl-NL" sz="2500" dirty="0" smtClean="0"/>
              <a:t>Nu voegen de we kostenverhoging toe.</a:t>
            </a:r>
          </a:p>
          <a:p>
            <a:r>
              <a:rPr lang="nl-NL" sz="2500" dirty="0" smtClean="0"/>
              <a:t>P = </a:t>
            </a:r>
            <a:r>
              <a:rPr lang="nl-NL" sz="2500" dirty="0" err="1" smtClean="0"/>
              <a:t>Qa</a:t>
            </a:r>
            <a:r>
              <a:rPr lang="nl-NL" sz="2500" dirty="0" smtClean="0"/>
              <a:t> + 15 (tenslotte kostenverhoging verhogen de prijs)</a:t>
            </a:r>
          </a:p>
          <a:p>
            <a:r>
              <a:rPr lang="nl-NL" sz="2500" dirty="0" smtClean="0"/>
              <a:t>Vervolgens herschrijven we de functie terug naar </a:t>
            </a:r>
            <a:r>
              <a:rPr lang="nl-NL" sz="2500" dirty="0" err="1" smtClean="0"/>
              <a:t>Qa</a:t>
            </a:r>
            <a:endParaRPr lang="nl-NL" sz="2500" dirty="0" smtClean="0"/>
          </a:p>
          <a:p>
            <a:r>
              <a:rPr lang="nl-NL" sz="2500" dirty="0" err="1" smtClean="0"/>
              <a:t>Qa</a:t>
            </a:r>
            <a:r>
              <a:rPr lang="nl-NL" sz="2500" dirty="0" smtClean="0"/>
              <a:t> = P - 15</a:t>
            </a:r>
          </a:p>
          <a:p>
            <a:endParaRPr lang="nl-NL" sz="2500" dirty="0"/>
          </a:p>
          <a:p>
            <a:r>
              <a:rPr lang="nl-NL" sz="2500" dirty="0" smtClean="0"/>
              <a:t>Beide manieren kunnen ook gebruikt worden voor een subsidie, dan werkt het alleen precies andersom.</a:t>
            </a:r>
            <a:endParaRPr lang="nl-NL" sz="2500" dirty="0"/>
          </a:p>
        </p:txBody>
      </p:sp>
    </p:spTree>
    <p:extLst>
      <p:ext uri="{BB962C8B-B14F-4D97-AF65-F5344CB8AC3E}">
        <p14:creationId xmlns:p14="http://schemas.microsoft.com/office/powerpoint/2010/main" val="1574077620"/>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Maak opgaves 1.10 t/m 1.13</a:t>
            </a:r>
            <a:endParaRPr lang="nl-NL" dirty="0"/>
          </a:p>
        </p:txBody>
      </p:sp>
      <p:sp>
        <p:nvSpPr>
          <p:cNvPr id="3" name="Tijdelijke aanduiding voor inhoud 2"/>
          <p:cNvSpPr>
            <a:spLocks noGrp="1"/>
          </p:cNvSpPr>
          <p:nvPr>
            <p:ph idx="1"/>
          </p:nvPr>
        </p:nvSpPr>
        <p:spPr>
          <a:xfrm>
            <a:off x="677334" y="2160589"/>
            <a:ext cx="4785003" cy="3903327"/>
          </a:xfrm>
        </p:spPr>
        <p:txBody>
          <a:bodyPr>
            <a:normAutofit/>
          </a:bodyPr>
          <a:lstStyle/>
          <a:p>
            <a:r>
              <a:rPr lang="nl-NL" sz="2500" dirty="0" smtClean="0"/>
              <a:t>12 minuten de tijd</a:t>
            </a:r>
          </a:p>
          <a:p>
            <a:r>
              <a:rPr lang="nl-NL" sz="2500" dirty="0" smtClean="0"/>
              <a:t>Na 6 minuten mag je overleggen</a:t>
            </a:r>
          </a:p>
          <a:p>
            <a:r>
              <a:rPr lang="nl-NL" sz="2500" dirty="0" smtClean="0"/>
              <a:t>Kom je ergens niet uit, lees de theorie of stel een vraag.</a:t>
            </a:r>
          </a:p>
          <a:p>
            <a:r>
              <a:rPr lang="nl-NL" sz="2500" dirty="0" smtClean="0"/>
              <a:t>Eerder klaar?</a:t>
            </a:r>
          </a:p>
          <a:p>
            <a:r>
              <a:rPr lang="nl-NL" sz="2500" dirty="0" smtClean="0"/>
              <a:t>Maak opgaves 1.31 en 1.32</a:t>
            </a:r>
            <a:endParaRPr lang="nl-NL" sz="2500" dirty="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3" y="19304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1" name="Ovaal 10"/>
          <p:cNvSpPr/>
          <p:nvPr/>
        </p:nvSpPr>
        <p:spPr>
          <a:xfrm>
            <a:off x="5767193" y="190738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2" name="Ovaal 11"/>
          <p:cNvSpPr/>
          <p:nvPr/>
        </p:nvSpPr>
        <p:spPr>
          <a:xfrm>
            <a:off x="5767193" y="19304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9</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3" name="Ovaal 12"/>
          <p:cNvSpPr/>
          <p:nvPr/>
        </p:nvSpPr>
        <p:spPr>
          <a:xfrm>
            <a:off x="5767193" y="198178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10</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4" name="Ovaal 13"/>
          <p:cNvSpPr/>
          <p:nvPr/>
        </p:nvSpPr>
        <p:spPr>
          <a:xfrm>
            <a:off x="5812973" y="198178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5" name="Ovaal 14"/>
          <p:cNvSpPr/>
          <p:nvPr/>
        </p:nvSpPr>
        <p:spPr>
          <a:xfrm>
            <a:off x="5812973" y="197819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12</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446686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par>
                          <p:cTn id="36" fill="hold">
                            <p:stCondLst>
                              <p:cond delay="472000"/>
                            </p:stCondLst>
                            <p:childTnLst>
                              <p:par>
                                <p:cTn id="37" presetID="21" presetClass="entr" presetSubtype="1" fill="hold" grpId="0" nodeType="afterEffect">
                                  <p:stCondLst>
                                    <p:cond delay="0"/>
                                  </p:stCondLst>
                                  <p:childTnLst>
                                    <p:set>
                                      <p:cBhvr>
                                        <p:cTn id="38" dur="1" fill="hold">
                                          <p:stCondLst>
                                            <p:cond delay="0"/>
                                          </p:stCondLst>
                                        </p:cTn>
                                        <p:tgtEl>
                                          <p:spTgt spid="12"/>
                                        </p:tgtEl>
                                        <p:attrNameLst>
                                          <p:attrName>style.visibility</p:attrName>
                                        </p:attrNameLst>
                                      </p:cBhvr>
                                      <p:to>
                                        <p:strVal val="visible"/>
                                      </p:to>
                                    </p:set>
                                    <p:animEffect transition="in" filter="wheel(1)">
                                      <p:cBhvr>
                                        <p:cTn id="39" dur="59000"/>
                                        <p:tgtEl>
                                          <p:spTgt spid="12"/>
                                        </p:tgtEl>
                                      </p:cBhvr>
                                    </p:animEffect>
                                  </p:childTnLst>
                                </p:cTn>
                              </p:par>
                            </p:childTnLst>
                          </p:cTn>
                        </p:par>
                        <p:par>
                          <p:cTn id="40" fill="hold">
                            <p:stCondLst>
                              <p:cond delay="531000"/>
                            </p:stCondLst>
                            <p:childTnLst>
                              <p:par>
                                <p:cTn id="41" presetID="21" presetClass="entr" presetSubtype="1" fill="hold" grpId="0" nodeType="afterEffect">
                                  <p:stCondLst>
                                    <p:cond delay="0"/>
                                  </p:stCondLst>
                                  <p:childTnLst>
                                    <p:set>
                                      <p:cBhvr>
                                        <p:cTn id="42" dur="1" fill="hold">
                                          <p:stCondLst>
                                            <p:cond delay="0"/>
                                          </p:stCondLst>
                                        </p:cTn>
                                        <p:tgtEl>
                                          <p:spTgt spid="13"/>
                                        </p:tgtEl>
                                        <p:attrNameLst>
                                          <p:attrName>style.visibility</p:attrName>
                                        </p:attrNameLst>
                                      </p:cBhvr>
                                      <p:to>
                                        <p:strVal val="visible"/>
                                      </p:to>
                                    </p:set>
                                    <p:animEffect transition="in" filter="wheel(1)">
                                      <p:cBhvr>
                                        <p:cTn id="43" dur="59000"/>
                                        <p:tgtEl>
                                          <p:spTgt spid="13"/>
                                        </p:tgtEl>
                                      </p:cBhvr>
                                    </p:animEffect>
                                  </p:childTnLst>
                                </p:cTn>
                              </p:par>
                            </p:childTnLst>
                          </p:cTn>
                        </p:par>
                        <p:par>
                          <p:cTn id="44" fill="hold">
                            <p:stCondLst>
                              <p:cond delay="590000"/>
                            </p:stCondLst>
                            <p:childTnLst>
                              <p:par>
                                <p:cTn id="45" presetID="21" presetClass="entr" presetSubtype="1" fill="hold" grpId="0" nodeType="afterEffect">
                                  <p:stCondLst>
                                    <p:cond delay="0"/>
                                  </p:stCondLst>
                                  <p:childTnLst>
                                    <p:set>
                                      <p:cBhvr>
                                        <p:cTn id="46" dur="1" fill="hold">
                                          <p:stCondLst>
                                            <p:cond delay="0"/>
                                          </p:stCondLst>
                                        </p:cTn>
                                        <p:tgtEl>
                                          <p:spTgt spid="14"/>
                                        </p:tgtEl>
                                        <p:attrNameLst>
                                          <p:attrName>style.visibility</p:attrName>
                                        </p:attrNameLst>
                                      </p:cBhvr>
                                      <p:to>
                                        <p:strVal val="visible"/>
                                      </p:to>
                                    </p:set>
                                    <p:animEffect transition="in" filter="wheel(1)">
                                      <p:cBhvr>
                                        <p:cTn id="47" dur="59000"/>
                                        <p:tgtEl>
                                          <p:spTgt spid="14"/>
                                        </p:tgtEl>
                                      </p:cBhvr>
                                    </p:animEffect>
                                  </p:childTnLst>
                                </p:cTn>
                              </p:par>
                            </p:childTnLst>
                          </p:cTn>
                        </p:par>
                        <p:par>
                          <p:cTn id="48" fill="hold">
                            <p:stCondLst>
                              <p:cond delay="649000"/>
                            </p:stCondLst>
                            <p:childTnLst>
                              <p:par>
                                <p:cTn id="49" presetID="21" presetClass="entr" presetSubtype="1" fill="hold" grpId="0" nodeType="afterEffect">
                                  <p:stCondLst>
                                    <p:cond delay="0"/>
                                  </p:stCondLst>
                                  <p:childTnLst>
                                    <p:set>
                                      <p:cBhvr>
                                        <p:cTn id="50" dur="1" fill="hold">
                                          <p:stCondLst>
                                            <p:cond delay="0"/>
                                          </p:stCondLst>
                                        </p:cTn>
                                        <p:tgtEl>
                                          <p:spTgt spid="15"/>
                                        </p:tgtEl>
                                        <p:attrNameLst>
                                          <p:attrName>style.visibility</p:attrName>
                                        </p:attrNameLst>
                                      </p:cBhvr>
                                      <p:to>
                                        <p:strVal val="visible"/>
                                      </p:to>
                                    </p:set>
                                    <p:animEffect transition="in" filter="wheel(1)">
                                      <p:cBhvr>
                                        <p:cTn id="51" dur="59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P spid="12" grpId="0" animBg="1"/>
      <p:bldP spid="13" grpId="0" animBg="1"/>
      <p:bldP spid="14" grpId="0" animBg="1"/>
      <p:bldP spid="15"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6507"/>
          <a:stretch/>
        </p:blipFill>
        <p:spPr>
          <a:xfrm>
            <a:off x="-1" y="-1"/>
            <a:ext cx="8073189" cy="240633"/>
          </a:xfrm>
          <a:prstGeom prst="rect">
            <a:avLst/>
          </a:prstGeom>
        </p:spPr>
      </p:pic>
      <p:pic>
        <p:nvPicPr>
          <p:cNvPr id="5" name="Afbeelding 4"/>
          <p:cNvPicPr>
            <a:picLocks noChangeAspect="1"/>
          </p:cNvPicPr>
          <p:nvPr/>
        </p:nvPicPr>
        <p:blipFill rotWithShape="1">
          <a:blip r:embed="rId2"/>
          <a:srcRect b="91442"/>
          <a:stretch/>
        </p:blipFill>
        <p:spPr>
          <a:xfrm>
            <a:off x="-1" y="0"/>
            <a:ext cx="8073189" cy="589548"/>
          </a:xfrm>
          <a:prstGeom prst="rect">
            <a:avLst/>
          </a:prstGeom>
        </p:spPr>
      </p:pic>
      <p:pic>
        <p:nvPicPr>
          <p:cNvPr id="6" name="Afbeelding 5"/>
          <p:cNvPicPr>
            <a:picLocks noChangeAspect="1"/>
          </p:cNvPicPr>
          <p:nvPr/>
        </p:nvPicPr>
        <p:blipFill rotWithShape="1">
          <a:blip r:embed="rId2"/>
          <a:srcRect b="17742"/>
          <a:stretch/>
        </p:blipFill>
        <p:spPr>
          <a:xfrm>
            <a:off x="-1" y="-1"/>
            <a:ext cx="8073189" cy="5666875"/>
          </a:xfrm>
          <a:prstGeom prst="rect">
            <a:avLst/>
          </a:prstGeom>
        </p:spPr>
      </p:pic>
      <p:pic>
        <p:nvPicPr>
          <p:cNvPr id="7" name="Afbeelding 6"/>
          <p:cNvPicPr>
            <a:picLocks noChangeAspect="1"/>
          </p:cNvPicPr>
          <p:nvPr/>
        </p:nvPicPr>
        <p:blipFill rotWithShape="1">
          <a:blip r:embed="rId2"/>
          <a:srcRect b="10407"/>
          <a:stretch/>
        </p:blipFill>
        <p:spPr>
          <a:xfrm>
            <a:off x="-1" y="-1"/>
            <a:ext cx="8073189" cy="6172201"/>
          </a:xfrm>
          <a:prstGeom prst="rect">
            <a:avLst/>
          </a:prstGeom>
        </p:spPr>
      </p:pic>
      <p:pic>
        <p:nvPicPr>
          <p:cNvPr id="8" name="Afbeelding 7"/>
          <p:cNvPicPr>
            <a:picLocks noChangeAspect="1"/>
          </p:cNvPicPr>
          <p:nvPr/>
        </p:nvPicPr>
        <p:blipFill>
          <a:blip r:embed="rId2"/>
          <a:stretch>
            <a:fillRect/>
          </a:stretch>
        </p:blipFill>
        <p:spPr>
          <a:xfrm>
            <a:off x="-1" y="-1"/>
            <a:ext cx="8073189" cy="6889121"/>
          </a:xfrm>
          <a:prstGeom prst="rect">
            <a:avLst/>
          </a:prstGeom>
        </p:spPr>
      </p:pic>
    </p:spTree>
    <p:extLst>
      <p:ext uri="{BB962C8B-B14F-4D97-AF65-F5344CB8AC3E}">
        <p14:creationId xmlns:p14="http://schemas.microsoft.com/office/powerpoint/2010/main" val="75498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dirty="0"/>
          </a:p>
        </p:txBody>
      </p:sp>
      <p:pic>
        <p:nvPicPr>
          <p:cNvPr id="4" name="Afbeelding 3"/>
          <p:cNvPicPr>
            <a:picLocks noChangeAspect="1"/>
          </p:cNvPicPr>
          <p:nvPr/>
        </p:nvPicPr>
        <p:blipFill rotWithShape="1">
          <a:blip r:embed="rId2"/>
          <a:srcRect b="78680"/>
          <a:stretch/>
        </p:blipFill>
        <p:spPr>
          <a:xfrm>
            <a:off x="0" y="0"/>
            <a:ext cx="12192000" cy="878306"/>
          </a:xfrm>
          <a:prstGeom prst="rect">
            <a:avLst/>
          </a:prstGeom>
        </p:spPr>
      </p:pic>
      <p:pic>
        <p:nvPicPr>
          <p:cNvPr id="5" name="Afbeelding 4"/>
          <p:cNvPicPr>
            <a:picLocks noChangeAspect="1"/>
          </p:cNvPicPr>
          <p:nvPr/>
        </p:nvPicPr>
        <p:blipFill rotWithShape="1">
          <a:blip r:embed="rId2"/>
          <a:srcRect b="62325"/>
          <a:stretch/>
        </p:blipFill>
        <p:spPr>
          <a:xfrm>
            <a:off x="0" y="-1"/>
            <a:ext cx="12192000" cy="1552075"/>
          </a:xfrm>
          <a:prstGeom prst="rect">
            <a:avLst/>
          </a:prstGeom>
        </p:spPr>
      </p:pic>
      <p:pic>
        <p:nvPicPr>
          <p:cNvPr id="6" name="Afbeelding 5"/>
          <p:cNvPicPr>
            <a:picLocks noChangeAspect="1"/>
          </p:cNvPicPr>
          <p:nvPr/>
        </p:nvPicPr>
        <p:blipFill rotWithShape="1">
          <a:blip r:embed="rId2"/>
          <a:srcRect b="39837"/>
          <a:stretch/>
        </p:blipFill>
        <p:spPr>
          <a:xfrm>
            <a:off x="0" y="0"/>
            <a:ext cx="12192000" cy="2478506"/>
          </a:xfrm>
          <a:prstGeom prst="rect">
            <a:avLst/>
          </a:prstGeom>
        </p:spPr>
      </p:pic>
      <p:pic>
        <p:nvPicPr>
          <p:cNvPr id="7" name="Afbeelding 6"/>
          <p:cNvPicPr>
            <a:picLocks noChangeAspect="1"/>
          </p:cNvPicPr>
          <p:nvPr/>
        </p:nvPicPr>
        <p:blipFill rotWithShape="1">
          <a:blip r:embed="rId2"/>
          <a:srcRect b="21730"/>
          <a:stretch/>
        </p:blipFill>
        <p:spPr>
          <a:xfrm>
            <a:off x="0" y="0"/>
            <a:ext cx="12192000" cy="3224464"/>
          </a:xfrm>
          <a:prstGeom prst="rect">
            <a:avLst/>
          </a:prstGeom>
        </p:spPr>
      </p:pic>
      <p:pic>
        <p:nvPicPr>
          <p:cNvPr id="8" name="Afbeelding 7"/>
          <p:cNvPicPr>
            <a:picLocks noChangeAspect="1"/>
          </p:cNvPicPr>
          <p:nvPr/>
        </p:nvPicPr>
        <p:blipFill>
          <a:blip r:embed="rId2"/>
          <a:stretch>
            <a:fillRect/>
          </a:stretch>
        </p:blipFill>
        <p:spPr>
          <a:xfrm>
            <a:off x="0" y="-1"/>
            <a:ext cx="12192000" cy="4119671"/>
          </a:xfrm>
          <a:prstGeom prst="rect">
            <a:avLst/>
          </a:prstGeom>
        </p:spPr>
      </p:pic>
      <p:pic>
        <p:nvPicPr>
          <p:cNvPr id="9" name="Afbeelding 8"/>
          <p:cNvPicPr>
            <a:picLocks noChangeAspect="1"/>
          </p:cNvPicPr>
          <p:nvPr/>
        </p:nvPicPr>
        <p:blipFill rotWithShape="1">
          <a:blip r:embed="rId3"/>
          <a:srcRect t="24465"/>
          <a:stretch/>
        </p:blipFill>
        <p:spPr>
          <a:xfrm>
            <a:off x="0" y="4052371"/>
            <a:ext cx="12192000" cy="594976"/>
          </a:xfrm>
          <a:prstGeom prst="rect">
            <a:avLst/>
          </a:prstGeom>
        </p:spPr>
      </p:pic>
      <p:pic>
        <p:nvPicPr>
          <p:cNvPr id="10" name="Afbeelding 9"/>
          <p:cNvPicPr>
            <a:picLocks noChangeAspect="1"/>
          </p:cNvPicPr>
          <p:nvPr/>
        </p:nvPicPr>
        <p:blipFill rotWithShape="1">
          <a:blip r:embed="rId4"/>
          <a:srcRect b="63225"/>
          <a:stretch/>
        </p:blipFill>
        <p:spPr>
          <a:xfrm>
            <a:off x="0" y="4578552"/>
            <a:ext cx="12296274" cy="570964"/>
          </a:xfrm>
          <a:prstGeom prst="rect">
            <a:avLst/>
          </a:prstGeom>
        </p:spPr>
      </p:pic>
      <p:pic>
        <p:nvPicPr>
          <p:cNvPr id="11" name="Afbeelding 10"/>
          <p:cNvPicPr>
            <a:picLocks noChangeAspect="1"/>
          </p:cNvPicPr>
          <p:nvPr/>
        </p:nvPicPr>
        <p:blipFill>
          <a:blip r:embed="rId4"/>
          <a:stretch>
            <a:fillRect/>
          </a:stretch>
        </p:blipFill>
        <p:spPr>
          <a:xfrm>
            <a:off x="0" y="4578552"/>
            <a:ext cx="12296274" cy="1552560"/>
          </a:xfrm>
          <a:prstGeom prst="rect">
            <a:avLst/>
          </a:prstGeom>
        </p:spPr>
      </p:pic>
    </p:spTree>
    <p:extLst>
      <p:ext uri="{BB962C8B-B14F-4D97-AF65-F5344CB8AC3E}">
        <p14:creationId xmlns:p14="http://schemas.microsoft.com/office/powerpoint/2010/main" val="24659205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Tot slot: stukje herhaling.</a:t>
            </a:r>
            <a:endParaRPr lang="nl-NL" dirty="0"/>
          </a:p>
        </p:txBody>
      </p:sp>
      <p:sp>
        <p:nvSpPr>
          <p:cNvPr id="3" name="Tijdelijke aanduiding voor inhoud 2"/>
          <p:cNvSpPr>
            <a:spLocks noGrp="1"/>
          </p:cNvSpPr>
          <p:nvPr>
            <p:ph idx="1"/>
          </p:nvPr>
        </p:nvSpPr>
        <p:spPr>
          <a:xfrm>
            <a:off x="677334" y="2160589"/>
            <a:ext cx="4315771" cy="3880773"/>
          </a:xfrm>
        </p:spPr>
        <p:txBody>
          <a:bodyPr>
            <a:normAutofit fontScale="92500"/>
          </a:bodyPr>
          <a:lstStyle/>
          <a:p>
            <a:r>
              <a:rPr lang="nl-NL" sz="2500" dirty="0" smtClean="0"/>
              <a:t>Maak opgave 1.31 en 1.32 </a:t>
            </a:r>
          </a:p>
          <a:p>
            <a:r>
              <a:rPr lang="nl-NL" sz="2500" dirty="0" smtClean="0"/>
              <a:t>Iets lastigere opgaves zitten hiertussen.</a:t>
            </a:r>
          </a:p>
          <a:p>
            <a:r>
              <a:rPr lang="nl-NL" sz="2500" dirty="0" smtClean="0"/>
              <a:t>Kom je ergens niet uit, stel een vraag of sla even over</a:t>
            </a:r>
          </a:p>
          <a:p>
            <a:r>
              <a:rPr lang="nl-NL" sz="2500" dirty="0" smtClean="0"/>
              <a:t>Voor vraag 1.31 is manier 2 het makkelijkst (vind ik).</a:t>
            </a:r>
          </a:p>
          <a:p>
            <a:r>
              <a:rPr lang="nl-NL" sz="2500" dirty="0" smtClean="0"/>
              <a:t>8 minuten de tijd.</a:t>
            </a:r>
          </a:p>
          <a:p>
            <a:endParaRPr lang="nl-NL" sz="2500" dirty="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
        <p:nvSpPr>
          <p:cNvPr id="10" name="Ovaal 9"/>
          <p:cNvSpPr/>
          <p:nvPr/>
        </p:nvSpPr>
        <p:spPr>
          <a:xfrm>
            <a:off x="5767193" y="1930400"/>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7</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11" name="Ovaal 10"/>
          <p:cNvSpPr/>
          <p:nvPr/>
        </p:nvSpPr>
        <p:spPr>
          <a:xfrm>
            <a:off x="5767193" y="1944816"/>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8</a:t>
            </a:r>
            <a:endParaRPr lang="nl-NL" sz="12000" dirty="0">
              <a:ln w="0"/>
              <a:solidFill>
                <a:schemeClr val="tx1"/>
              </a:solidFill>
              <a:effectLst>
                <a:outerShdw blurRad="38100" dist="19050" dir="2700000" algn="tl" rotWithShape="0">
                  <a:schemeClr val="dk1">
                    <a:alpha val="40000"/>
                  </a:schemeClr>
                </a:outerShdw>
              </a:effectLst>
            </a:endParaRPr>
          </a:p>
        </p:txBody>
      </p:sp>
    </p:spTree>
    <p:extLst>
      <p:ext uri="{BB962C8B-B14F-4D97-AF65-F5344CB8AC3E}">
        <p14:creationId xmlns:p14="http://schemas.microsoft.com/office/powerpoint/2010/main" val="1526033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par>
                          <p:cTn id="28" fill="hold">
                            <p:stCondLst>
                              <p:cond delay="354000"/>
                            </p:stCondLst>
                            <p:childTnLst>
                              <p:par>
                                <p:cTn id="29" presetID="21" presetClass="entr" presetSubtype="1" fill="hold" grpId="0" nodeType="afterEffect">
                                  <p:stCondLst>
                                    <p:cond delay="0"/>
                                  </p:stCondLst>
                                  <p:childTnLst>
                                    <p:set>
                                      <p:cBhvr>
                                        <p:cTn id="30" dur="1" fill="hold">
                                          <p:stCondLst>
                                            <p:cond delay="0"/>
                                          </p:stCondLst>
                                        </p:cTn>
                                        <p:tgtEl>
                                          <p:spTgt spid="10"/>
                                        </p:tgtEl>
                                        <p:attrNameLst>
                                          <p:attrName>style.visibility</p:attrName>
                                        </p:attrNameLst>
                                      </p:cBhvr>
                                      <p:to>
                                        <p:strVal val="visible"/>
                                      </p:to>
                                    </p:set>
                                    <p:animEffect transition="in" filter="wheel(1)">
                                      <p:cBhvr>
                                        <p:cTn id="31" dur="59000"/>
                                        <p:tgtEl>
                                          <p:spTgt spid="10"/>
                                        </p:tgtEl>
                                      </p:cBhvr>
                                    </p:animEffect>
                                  </p:childTnLst>
                                </p:cTn>
                              </p:par>
                            </p:childTnLst>
                          </p:cTn>
                        </p:par>
                        <p:par>
                          <p:cTn id="32" fill="hold">
                            <p:stCondLst>
                              <p:cond delay="413000"/>
                            </p:stCondLst>
                            <p:childTnLst>
                              <p:par>
                                <p:cTn id="33" presetID="21" presetClass="entr" presetSubtype="1" fill="hold" grpId="0" nodeType="afterEffect">
                                  <p:stCondLst>
                                    <p:cond delay="0"/>
                                  </p:stCondLst>
                                  <p:childTnLst>
                                    <p:set>
                                      <p:cBhvr>
                                        <p:cTn id="34" dur="1" fill="hold">
                                          <p:stCondLst>
                                            <p:cond delay="0"/>
                                          </p:stCondLst>
                                        </p:cTn>
                                        <p:tgtEl>
                                          <p:spTgt spid="11"/>
                                        </p:tgtEl>
                                        <p:attrNameLst>
                                          <p:attrName>style.visibility</p:attrName>
                                        </p:attrNameLst>
                                      </p:cBhvr>
                                      <p:to>
                                        <p:strVal val="visible"/>
                                      </p:to>
                                    </p:set>
                                    <p:animEffect transition="in" filter="wheel(1)">
                                      <p:cBhvr>
                                        <p:cTn id="35" dur="59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10" grpId="0" animBg="1"/>
      <p:bldP spid="11"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0"/>
            <a:ext cx="6280484" cy="1794424"/>
          </a:xfrm>
          <a:prstGeom prst="rect">
            <a:avLst/>
          </a:prstGeom>
        </p:spPr>
      </p:pic>
      <p:pic>
        <p:nvPicPr>
          <p:cNvPr id="5" name="Afbeelding 4"/>
          <p:cNvPicPr>
            <a:picLocks noChangeAspect="1"/>
          </p:cNvPicPr>
          <p:nvPr/>
        </p:nvPicPr>
        <p:blipFill rotWithShape="1">
          <a:blip r:embed="rId3"/>
          <a:srcRect b="41840"/>
          <a:stretch/>
        </p:blipFill>
        <p:spPr>
          <a:xfrm>
            <a:off x="0" y="1712119"/>
            <a:ext cx="12192000" cy="622007"/>
          </a:xfrm>
          <a:prstGeom prst="rect">
            <a:avLst/>
          </a:prstGeom>
        </p:spPr>
      </p:pic>
      <p:pic>
        <p:nvPicPr>
          <p:cNvPr id="6" name="Afbeelding 5"/>
          <p:cNvPicPr>
            <a:picLocks noChangeAspect="1"/>
          </p:cNvPicPr>
          <p:nvPr/>
        </p:nvPicPr>
        <p:blipFill>
          <a:blip r:embed="rId3"/>
          <a:stretch>
            <a:fillRect/>
          </a:stretch>
        </p:blipFill>
        <p:spPr>
          <a:xfrm>
            <a:off x="0" y="1712119"/>
            <a:ext cx="12192000" cy="1069474"/>
          </a:xfrm>
          <a:prstGeom prst="rect">
            <a:avLst/>
          </a:prstGeom>
        </p:spPr>
      </p:pic>
    </p:spTree>
    <p:extLst>
      <p:ext uri="{BB962C8B-B14F-4D97-AF65-F5344CB8AC3E}">
        <p14:creationId xmlns:p14="http://schemas.microsoft.com/office/powerpoint/2010/main" val="360736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91337"/>
          <a:stretch/>
        </p:blipFill>
        <p:spPr>
          <a:xfrm>
            <a:off x="0" y="-1"/>
            <a:ext cx="12192000" cy="288759"/>
          </a:xfrm>
          <a:prstGeom prst="rect">
            <a:avLst/>
          </a:prstGeom>
        </p:spPr>
      </p:pic>
      <p:pic>
        <p:nvPicPr>
          <p:cNvPr id="5" name="Afbeelding 4"/>
          <p:cNvPicPr>
            <a:picLocks noChangeAspect="1"/>
          </p:cNvPicPr>
          <p:nvPr/>
        </p:nvPicPr>
        <p:blipFill rotWithShape="1">
          <a:blip r:embed="rId2"/>
          <a:srcRect b="77261"/>
          <a:stretch/>
        </p:blipFill>
        <p:spPr>
          <a:xfrm>
            <a:off x="0" y="0"/>
            <a:ext cx="12192000" cy="757990"/>
          </a:xfrm>
          <a:prstGeom prst="rect">
            <a:avLst/>
          </a:prstGeom>
        </p:spPr>
      </p:pic>
      <p:pic>
        <p:nvPicPr>
          <p:cNvPr id="6" name="Afbeelding 5"/>
          <p:cNvPicPr>
            <a:picLocks noChangeAspect="1"/>
          </p:cNvPicPr>
          <p:nvPr/>
        </p:nvPicPr>
        <p:blipFill rotWithShape="1">
          <a:blip r:embed="rId2"/>
          <a:srcRect r="46118" b="67515"/>
          <a:stretch/>
        </p:blipFill>
        <p:spPr>
          <a:xfrm>
            <a:off x="0" y="-1"/>
            <a:ext cx="6569242" cy="1082843"/>
          </a:xfrm>
          <a:prstGeom prst="rect">
            <a:avLst/>
          </a:prstGeom>
        </p:spPr>
      </p:pic>
      <p:pic>
        <p:nvPicPr>
          <p:cNvPr id="7" name="Afbeelding 6"/>
          <p:cNvPicPr>
            <a:picLocks noChangeAspect="1"/>
          </p:cNvPicPr>
          <p:nvPr/>
        </p:nvPicPr>
        <p:blipFill rotWithShape="1">
          <a:blip r:embed="rId2"/>
          <a:srcRect r="17994" b="67876"/>
          <a:stretch/>
        </p:blipFill>
        <p:spPr>
          <a:xfrm>
            <a:off x="0" y="0"/>
            <a:ext cx="9998242" cy="1070812"/>
          </a:xfrm>
          <a:prstGeom prst="rect">
            <a:avLst/>
          </a:prstGeom>
        </p:spPr>
      </p:pic>
      <p:pic>
        <p:nvPicPr>
          <p:cNvPr id="8" name="Afbeelding 7"/>
          <p:cNvPicPr>
            <a:picLocks noChangeAspect="1"/>
          </p:cNvPicPr>
          <p:nvPr/>
        </p:nvPicPr>
        <p:blipFill rotWithShape="1">
          <a:blip r:embed="rId2"/>
          <a:srcRect b="57048"/>
          <a:stretch/>
        </p:blipFill>
        <p:spPr>
          <a:xfrm>
            <a:off x="0" y="-1"/>
            <a:ext cx="12192000" cy="1431759"/>
          </a:xfrm>
          <a:prstGeom prst="rect">
            <a:avLst/>
          </a:prstGeom>
        </p:spPr>
      </p:pic>
      <p:pic>
        <p:nvPicPr>
          <p:cNvPr id="9" name="Afbeelding 8"/>
          <p:cNvPicPr>
            <a:picLocks noChangeAspect="1"/>
          </p:cNvPicPr>
          <p:nvPr/>
        </p:nvPicPr>
        <p:blipFill rotWithShape="1">
          <a:blip r:embed="rId2"/>
          <a:srcRect r="44737" b="35030"/>
          <a:stretch/>
        </p:blipFill>
        <p:spPr>
          <a:xfrm>
            <a:off x="0" y="-1"/>
            <a:ext cx="6737684" cy="2165685"/>
          </a:xfrm>
          <a:prstGeom prst="rect">
            <a:avLst/>
          </a:prstGeom>
        </p:spPr>
      </p:pic>
      <p:pic>
        <p:nvPicPr>
          <p:cNvPr id="10" name="Afbeelding 9"/>
          <p:cNvPicPr>
            <a:picLocks noChangeAspect="1"/>
          </p:cNvPicPr>
          <p:nvPr/>
        </p:nvPicPr>
        <p:blipFill rotWithShape="1">
          <a:blip r:embed="rId2"/>
          <a:srcRect b="24564"/>
          <a:stretch/>
        </p:blipFill>
        <p:spPr>
          <a:xfrm>
            <a:off x="0" y="-1"/>
            <a:ext cx="12192000" cy="2514601"/>
          </a:xfrm>
          <a:prstGeom prst="rect">
            <a:avLst/>
          </a:prstGeom>
        </p:spPr>
      </p:pic>
      <p:pic>
        <p:nvPicPr>
          <p:cNvPr id="11" name="Afbeelding 10"/>
          <p:cNvPicPr>
            <a:picLocks noChangeAspect="1"/>
          </p:cNvPicPr>
          <p:nvPr/>
        </p:nvPicPr>
        <p:blipFill rotWithShape="1">
          <a:blip r:embed="rId2"/>
          <a:srcRect r="36842" b="13374"/>
          <a:stretch/>
        </p:blipFill>
        <p:spPr>
          <a:xfrm>
            <a:off x="0" y="0"/>
            <a:ext cx="7700211" cy="2887580"/>
          </a:xfrm>
          <a:prstGeom prst="rect">
            <a:avLst/>
          </a:prstGeom>
        </p:spPr>
      </p:pic>
      <p:pic>
        <p:nvPicPr>
          <p:cNvPr id="12" name="Afbeelding 11"/>
          <p:cNvPicPr>
            <a:picLocks noChangeAspect="1"/>
          </p:cNvPicPr>
          <p:nvPr/>
        </p:nvPicPr>
        <p:blipFill rotWithShape="1">
          <a:blip r:embed="rId2"/>
          <a:srcRect r="11382" b="13374"/>
          <a:stretch/>
        </p:blipFill>
        <p:spPr>
          <a:xfrm>
            <a:off x="0" y="0"/>
            <a:ext cx="10804358" cy="2887580"/>
          </a:xfrm>
          <a:prstGeom prst="rect">
            <a:avLst/>
          </a:prstGeom>
        </p:spPr>
      </p:pic>
      <p:pic>
        <p:nvPicPr>
          <p:cNvPr id="13" name="Afbeelding 12"/>
          <p:cNvPicPr>
            <a:picLocks noChangeAspect="1"/>
          </p:cNvPicPr>
          <p:nvPr/>
        </p:nvPicPr>
        <p:blipFill>
          <a:blip r:embed="rId2"/>
          <a:stretch>
            <a:fillRect/>
          </a:stretch>
        </p:blipFill>
        <p:spPr>
          <a:xfrm>
            <a:off x="0" y="-1"/>
            <a:ext cx="12192000" cy="3333393"/>
          </a:xfrm>
          <a:prstGeom prst="rect">
            <a:avLst/>
          </a:prstGeom>
        </p:spPr>
      </p:pic>
    </p:spTree>
    <p:extLst>
      <p:ext uri="{BB962C8B-B14F-4D97-AF65-F5344CB8AC3E}">
        <p14:creationId xmlns:p14="http://schemas.microsoft.com/office/powerpoint/2010/main" val="2711057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nodeType="clickEffect">
                                  <p:stCondLst>
                                    <p:cond delay="0"/>
                                  </p:stCondLst>
                                  <p:childTnLst>
                                    <p:set>
                                      <p:cBhvr>
                                        <p:cTn id="38" dur="1" fill="hold">
                                          <p:stCondLst>
                                            <p:cond delay="0"/>
                                          </p:stCondLst>
                                        </p:cTn>
                                        <p:tgtEl>
                                          <p:spTgt spid="12"/>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79986"/>
          <a:stretch/>
        </p:blipFill>
        <p:spPr>
          <a:xfrm>
            <a:off x="0" y="0"/>
            <a:ext cx="12192000" cy="1118937"/>
          </a:xfrm>
          <a:prstGeom prst="rect">
            <a:avLst/>
          </a:prstGeom>
        </p:spPr>
      </p:pic>
      <p:pic>
        <p:nvPicPr>
          <p:cNvPr id="5" name="Afbeelding 4"/>
          <p:cNvPicPr>
            <a:picLocks noChangeAspect="1"/>
          </p:cNvPicPr>
          <p:nvPr/>
        </p:nvPicPr>
        <p:blipFill rotWithShape="1">
          <a:blip r:embed="rId2"/>
          <a:srcRect b="61047"/>
          <a:stretch/>
        </p:blipFill>
        <p:spPr>
          <a:xfrm>
            <a:off x="0" y="0"/>
            <a:ext cx="12192000" cy="2177716"/>
          </a:xfrm>
          <a:prstGeom prst="rect">
            <a:avLst/>
          </a:prstGeom>
        </p:spPr>
      </p:pic>
      <p:pic>
        <p:nvPicPr>
          <p:cNvPr id="6" name="Afbeelding 5"/>
          <p:cNvPicPr>
            <a:picLocks noChangeAspect="1"/>
          </p:cNvPicPr>
          <p:nvPr/>
        </p:nvPicPr>
        <p:blipFill rotWithShape="1">
          <a:blip r:embed="rId2"/>
          <a:srcRect b="55452"/>
          <a:stretch/>
        </p:blipFill>
        <p:spPr>
          <a:xfrm>
            <a:off x="0" y="0"/>
            <a:ext cx="12192000" cy="2490537"/>
          </a:xfrm>
          <a:prstGeom prst="rect">
            <a:avLst/>
          </a:prstGeom>
        </p:spPr>
      </p:pic>
      <p:pic>
        <p:nvPicPr>
          <p:cNvPr id="7" name="Afbeelding 6"/>
          <p:cNvPicPr>
            <a:picLocks noChangeAspect="1"/>
          </p:cNvPicPr>
          <p:nvPr/>
        </p:nvPicPr>
        <p:blipFill rotWithShape="1">
          <a:blip r:embed="rId2"/>
          <a:srcRect b="49211"/>
          <a:stretch/>
        </p:blipFill>
        <p:spPr>
          <a:xfrm>
            <a:off x="0" y="0"/>
            <a:ext cx="12192000" cy="2839453"/>
          </a:xfrm>
          <a:prstGeom prst="rect">
            <a:avLst/>
          </a:prstGeom>
        </p:spPr>
      </p:pic>
      <p:pic>
        <p:nvPicPr>
          <p:cNvPr id="8" name="Afbeelding 7"/>
          <p:cNvPicPr>
            <a:picLocks noChangeAspect="1"/>
          </p:cNvPicPr>
          <p:nvPr/>
        </p:nvPicPr>
        <p:blipFill rotWithShape="1">
          <a:blip r:embed="rId2"/>
          <a:srcRect b="43616"/>
          <a:stretch/>
        </p:blipFill>
        <p:spPr>
          <a:xfrm>
            <a:off x="0" y="0"/>
            <a:ext cx="12192000" cy="3152274"/>
          </a:xfrm>
          <a:prstGeom prst="rect">
            <a:avLst/>
          </a:prstGeom>
        </p:spPr>
      </p:pic>
      <p:pic>
        <p:nvPicPr>
          <p:cNvPr id="9" name="Afbeelding 8"/>
          <p:cNvPicPr>
            <a:picLocks noChangeAspect="1"/>
          </p:cNvPicPr>
          <p:nvPr/>
        </p:nvPicPr>
        <p:blipFill rotWithShape="1">
          <a:blip r:embed="rId2"/>
          <a:srcRect b="37375"/>
          <a:stretch/>
        </p:blipFill>
        <p:spPr>
          <a:xfrm>
            <a:off x="0" y="0"/>
            <a:ext cx="12192000" cy="3501189"/>
          </a:xfrm>
          <a:prstGeom prst="rect">
            <a:avLst/>
          </a:prstGeom>
        </p:spPr>
      </p:pic>
      <p:pic>
        <p:nvPicPr>
          <p:cNvPr id="10" name="Afbeelding 9"/>
          <p:cNvPicPr>
            <a:picLocks noChangeAspect="1"/>
          </p:cNvPicPr>
          <p:nvPr/>
        </p:nvPicPr>
        <p:blipFill rotWithShape="1">
          <a:blip r:embed="rId2"/>
          <a:srcRect b="25323"/>
          <a:stretch/>
        </p:blipFill>
        <p:spPr>
          <a:xfrm>
            <a:off x="0" y="0"/>
            <a:ext cx="12192000" cy="4174958"/>
          </a:xfrm>
          <a:prstGeom prst="rect">
            <a:avLst/>
          </a:prstGeom>
        </p:spPr>
      </p:pic>
      <p:pic>
        <p:nvPicPr>
          <p:cNvPr id="11" name="Afbeelding 10"/>
          <p:cNvPicPr>
            <a:picLocks noChangeAspect="1"/>
          </p:cNvPicPr>
          <p:nvPr/>
        </p:nvPicPr>
        <p:blipFill>
          <a:blip r:embed="rId2"/>
          <a:stretch>
            <a:fillRect/>
          </a:stretch>
        </p:blipFill>
        <p:spPr>
          <a:xfrm>
            <a:off x="0" y="0"/>
            <a:ext cx="12192000" cy="5590688"/>
          </a:xfrm>
          <a:prstGeom prst="rect">
            <a:avLst/>
          </a:prstGeom>
        </p:spPr>
      </p:pic>
    </p:spTree>
    <p:extLst>
      <p:ext uri="{BB962C8B-B14F-4D97-AF65-F5344CB8AC3E}">
        <p14:creationId xmlns:p14="http://schemas.microsoft.com/office/powerpoint/2010/main" val="478481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0"/>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11"/>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Agenda:</a:t>
            </a:r>
            <a:endParaRPr lang="nl-NL" dirty="0"/>
          </a:p>
        </p:txBody>
      </p:sp>
      <p:sp>
        <p:nvSpPr>
          <p:cNvPr id="3" name="Tijdelijke aanduiding voor inhoud 2"/>
          <p:cNvSpPr>
            <a:spLocks noGrp="1"/>
          </p:cNvSpPr>
          <p:nvPr>
            <p:ph idx="1"/>
          </p:nvPr>
        </p:nvSpPr>
        <p:spPr/>
        <p:txBody>
          <a:bodyPr>
            <a:normAutofit/>
          </a:bodyPr>
          <a:lstStyle/>
          <a:p>
            <a:r>
              <a:rPr lang="nl-NL" sz="2500" dirty="0" smtClean="0"/>
              <a:t>Terugblik vorige les</a:t>
            </a:r>
            <a:r>
              <a:rPr lang="nl-NL" sz="2500" dirty="0" smtClean="0"/>
              <a:t>:</a:t>
            </a:r>
          </a:p>
          <a:p>
            <a:r>
              <a:rPr lang="nl-NL" sz="2500" dirty="0" smtClean="0"/>
              <a:t>Verschuivende aanbodlijn en vraaglijn.</a:t>
            </a:r>
          </a:p>
          <a:p>
            <a:r>
              <a:rPr lang="nl-NL" sz="2500" dirty="0" smtClean="0"/>
              <a:t>Opgaves 1.8 t/m 1.13 + 1.31 en 1.32</a:t>
            </a:r>
            <a:endParaRPr lang="nl-NL" sz="2500" dirty="0" smtClean="0"/>
          </a:p>
        </p:txBody>
      </p:sp>
    </p:spTree>
    <p:extLst>
      <p:ext uri="{BB962C8B-B14F-4D97-AF65-F5344CB8AC3E}">
        <p14:creationId xmlns:p14="http://schemas.microsoft.com/office/powerpoint/2010/main" val="285088320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Terugblik </a:t>
            </a:r>
            <a:r>
              <a:rPr lang="nl-NL" dirty="0" smtClean="0"/>
              <a:t>vorige les </a:t>
            </a:r>
            <a:r>
              <a:rPr lang="nl-NL" dirty="0" smtClean="0"/>
              <a:t>les:</a:t>
            </a:r>
            <a:endParaRPr lang="nl-NL" dirty="0"/>
          </a:p>
        </p:txBody>
      </p:sp>
      <p:sp>
        <p:nvSpPr>
          <p:cNvPr id="3" name="Tijdelijke aanduiding voor inhoud 2"/>
          <p:cNvSpPr>
            <a:spLocks noGrp="1"/>
          </p:cNvSpPr>
          <p:nvPr>
            <p:ph idx="1"/>
          </p:nvPr>
        </p:nvSpPr>
        <p:spPr>
          <a:xfrm>
            <a:off x="677334" y="1431759"/>
            <a:ext cx="8596668" cy="4609604"/>
          </a:xfrm>
        </p:spPr>
        <p:txBody>
          <a:bodyPr>
            <a:noAutofit/>
          </a:bodyPr>
          <a:lstStyle/>
          <a:p>
            <a:r>
              <a:rPr lang="nl-NL" sz="2500" dirty="0" smtClean="0"/>
              <a:t>We hebben </a:t>
            </a:r>
            <a:r>
              <a:rPr lang="nl-NL" sz="2500" dirty="0" smtClean="0"/>
              <a:t>vorige week bekeken </a:t>
            </a:r>
            <a:r>
              <a:rPr lang="nl-NL" sz="2500" dirty="0" smtClean="0"/>
              <a:t>hoe wiskundig als grafisch de maximale winst berekend kan worden van een onderneming die op een markt opereert van volledige mededinging/volkomen concurrentie (2 benamingen voor dezelfde definitie).</a:t>
            </a:r>
          </a:p>
          <a:p>
            <a:r>
              <a:rPr lang="nl-NL" sz="2500" dirty="0" smtClean="0"/>
              <a:t>De vraag een aanbod (</a:t>
            </a:r>
            <a:r>
              <a:rPr lang="nl-NL" sz="2500" dirty="0" err="1" smtClean="0"/>
              <a:t>Qa</a:t>
            </a:r>
            <a:r>
              <a:rPr lang="nl-NL" sz="2500" dirty="0" smtClean="0"/>
              <a:t>/</a:t>
            </a:r>
            <a:r>
              <a:rPr lang="nl-NL" sz="2500" dirty="0" err="1" smtClean="0"/>
              <a:t>Qv</a:t>
            </a:r>
            <a:r>
              <a:rPr lang="nl-NL" sz="2500" dirty="0" smtClean="0"/>
              <a:t>) bepalen de prijs in het punt waar ze elkaar snijden (figuur 1.2 A).</a:t>
            </a:r>
          </a:p>
          <a:p>
            <a:r>
              <a:rPr lang="nl-NL" sz="2500" dirty="0" smtClean="0"/>
              <a:t>Wanneer MO = MK kunnen we herleiden bij hoeveel stuks de winst maximaal is (figuur B</a:t>
            </a:r>
            <a:r>
              <a:rPr lang="nl-NL" sz="2500" dirty="0" smtClean="0"/>
              <a:t>) (ALTIJD ALLEEN DE HOEVEELHEID).</a:t>
            </a:r>
            <a:endParaRPr lang="nl-NL" sz="2500" dirty="0" smtClean="0"/>
          </a:p>
          <a:p>
            <a:r>
              <a:rPr lang="nl-NL" sz="2500" dirty="0" smtClean="0"/>
              <a:t>Met deze hoeveelheid kunnen we de TO aflezen/berekenen. De TK aflezen/berekenen en zo de TW aflezen/berekenen.</a:t>
            </a:r>
          </a:p>
          <a:p>
            <a:endParaRPr lang="nl-NL" sz="2500" dirty="0" smtClean="0"/>
          </a:p>
          <a:p>
            <a:endParaRPr lang="nl-NL" sz="2500" dirty="0"/>
          </a:p>
        </p:txBody>
      </p:sp>
    </p:spTree>
    <p:extLst>
      <p:ext uri="{BB962C8B-B14F-4D97-AF65-F5344CB8AC3E}">
        <p14:creationId xmlns:p14="http://schemas.microsoft.com/office/powerpoint/2010/main" val="346282611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481263" y="0"/>
            <a:ext cx="8792739" cy="1930400"/>
          </a:xfrm>
        </p:spPr>
        <p:txBody>
          <a:bodyPr/>
          <a:lstStyle/>
          <a:p>
            <a:r>
              <a:rPr lang="nl-NL" dirty="0" smtClean="0"/>
              <a:t>Vandaag: verschuiving van aanbod/vraaglijnen.</a:t>
            </a:r>
            <a:endParaRPr lang="nl-NL" dirty="0"/>
          </a:p>
        </p:txBody>
      </p:sp>
      <p:sp>
        <p:nvSpPr>
          <p:cNvPr id="3" name="Tijdelijke aanduiding voor inhoud 2"/>
          <p:cNvSpPr>
            <a:spLocks noGrp="1"/>
          </p:cNvSpPr>
          <p:nvPr>
            <p:ph idx="1"/>
          </p:nvPr>
        </p:nvSpPr>
        <p:spPr>
          <a:xfrm>
            <a:off x="481263" y="1227221"/>
            <a:ext cx="9408695" cy="4814141"/>
          </a:xfrm>
        </p:spPr>
        <p:txBody>
          <a:bodyPr>
            <a:noAutofit/>
          </a:bodyPr>
          <a:lstStyle/>
          <a:p>
            <a:r>
              <a:rPr lang="nl-NL" sz="2500" dirty="0" smtClean="0"/>
              <a:t>Onderscheid tussen verschuiving van en op de lijn.</a:t>
            </a:r>
          </a:p>
          <a:p>
            <a:r>
              <a:rPr lang="nl-NL" sz="2500" dirty="0" smtClean="0"/>
              <a:t>Wanneer de prijs veranderd, vind er een verschuiving op de lijn plaats.</a:t>
            </a:r>
          </a:p>
          <a:p>
            <a:r>
              <a:rPr lang="nl-NL" sz="2500" dirty="0" smtClean="0"/>
              <a:t>Bij figuur 1.4 bij een prijs van 15 was er 5 aanbod, bij een prijs van 25 was er 15 aanbod. </a:t>
            </a:r>
          </a:p>
          <a:p>
            <a:r>
              <a:rPr lang="nl-NL" sz="2500" dirty="0" smtClean="0"/>
              <a:t>Dus een prijsverandering zorgt er niet voor dat de lijn verschuift.</a:t>
            </a:r>
          </a:p>
          <a:p>
            <a:r>
              <a:rPr lang="nl-NL" sz="2500" dirty="0" smtClean="0"/>
              <a:t>Wanneer er bij dezelfde prijs meer of minder aanbieders zijn verschuift de lijn.</a:t>
            </a:r>
          </a:p>
          <a:p>
            <a:r>
              <a:rPr lang="nl-NL" sz="2500" dirty="0" smtClean="0"/>
              <a:t>Nu bij een prijs van 15 was er 5 aanbod, bij een prijs van 25 was er 15 aanbod, wanneer er bij een prijs van 15 nu 10 aanbod is, en bij een prijs van 25 er 20 aanbod is neemt het aanbod bij elke prijs toe, en verschuift de lijn naar rechts.</a:t>
            </a:r>
            <a:endParaRPr lang="nl-NL" sz="2500" dirty="0"/>
          </a:p>
        </p:txBody>
      </p:sp>
    </p:spTree>
    <p:extLst>
      <p:ext uri="{BB962C8B-B14F-4D97-AF65-F5344CB8AC3E}">
        <p14:creationId xmlns:p14="http://schemas.microsoft.com/office/powerpoint/2010/main" val="1289197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Toe of afname aanbod.</a:t>
            </a:r>
            <a:endParaRPr lang="nl-NL" dirty="0"/>
          </a:p>
        </p:txBody>
      </p:sp>
      <p:sp>
        <p:nvSpPr>
          <p:cNvPr id="3" name="Tijdelijke aanduiding voor inhoud 2"/>
          <p:cNvSpPr>
            <a:spLocks noGrp="1"/>
          </p:cNvSpPr>
          <p:nvPr>
            <p:ph idx="1"/>
          </p:nvPr>
        </p:nvSpPr>
        <p:spPr>
          <a:xfrm>
            <a:off x="677334" y="1275347"/>
            <a:ext cx="8596668" cy="4766015"/>
          </a:xfrm>
        </p:spPr>
        <p:txBody>
          <a:bodyPr>
            <a:noAutofit/>
          </a:bodyPr>
          <a:lstStyle/>
          <a:p>
            <a:r>
              <a:rPr lang="nl-NL" sz="2500" dirty="0" smtClean="0"/>
              <a:t>Wanneer er meer aanbieders komen verschuift de lijn naar rechts.</a:t>
            </a:r>
          </a:p>
          <a:p>
            <a:r>
              <a:rPr lang="nl-NL" sz="2500" dirty="0" smtClean="0"/>
              <a:t>Wanneer er minder aanbieders komen verschuift de lijn naar links.</a:t>
            </a:r>
          </a:p>
          <a:p>
            <a:r>
              <a:rPr lang="nl-NL" sz="2500" dirty="0" smtClean="0"/>
              <a:t>Wanneer stijgt het aantal aanbieders:</a:t>
            </a:r>
          </a:p>
          <a:p>
            <a:r>
              <a:rPr lang="nl-NL" sz="2500" dirty="0" smtClean="0"/>
              <a:t>Wanneer de kosten per product dalen (denk aan subsidie, innovatie ect)</a:t>
            </a:r>
          </a:p>
          <a:p>
            <a:r>
              <a:rPr lang="nl-NL" sz="2500" dirty="0" smtClean="0"/>
              <a:t>Wanneer daalt het aantal aanbieders:</a:t>
            </a:r>
          </a:p>
          <a:p>
            <a:r>
              <a:rPr lang="nl-NL" sz="2500" dirty="0" smtClean="0"/>
              <a:t>Wanneer de kosten per product stijgen (denk aan heffingen, loonverhoging hoger dan stijgt APT)</a:t>
            </a:r>
            <a:endParaRPr lang="nl-NL" sz="2500" dirty="0"/>
          </a:p>
        </p:txBody>
      </p:sp>
    </p:spTree>
    <p:extLst>
      <p:ext uri="{BB962C8B-B14F-4D97-AF65-F5344CB8AC3E}">
        <p14:creationId xmlns:p14="http://schemas.microsoft.com/office/powerpoint/2010/main" val="17021569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Zelfstandig maken opgave 1.8 en 1.9</a:t>
            </a:r>
            <a:endParaRPr lang="nl-NL" dirty="0"/>
          </a:p>
        </p:txBody>
      </p:sp>
      <p:sp>
        <p:nvSpPr>
          <p:cNvPr id="3" name="Tijdelijke aanduiding voor inhoud 2"/>
          <p:cNvSpPr>
            <a:spLocks noGrp="1"/>
          </p:cNvSpPr>
          <p:nvPr>
            <p:ph idx="1"/>
          </p:nvPr>
        </p:nvSpPr>
        <p:spPr>
          <a:xfrm>
            <a:off x="1110471" y="1930400"/>
            <a:ext cx="4412024" cy="3880773"/>
          </a:xfrm>
        </p:spPr>
        <p:txBody>
          <a:bodyPr>
            <a:normAutofit/>
          </a:bodyPr>
          <a:lstStyle/>
          <a:p>
            <a:r>
              <a:rPr lang="nl-NL" sz="2500" dirty="0" smtClean="0"/>
              <a:t>Hiervoor 6 minuten de tijd.</a:t>
            </a:r>
          </a:p>
          <a:p>
            <a:r>
              <a:rPr lang="nl-NL" sz="2500" dirty="0" smtClean="0"/>
              <a:t>Opgave 1.9 hoef je niet te berekenen!.</a:t>
            </a:r>
          </a:p>
          <a:p>
            <a:r>
              <a:rPr lang="nl-NL" sz="2500" dirty="0" smtClean="0"/>
              <a:t>Na 3 minuten mag je overleggen.</a:t>
            </a:r>
            <a:endParaRPr lang="nl-NL" sz="2500" dirty="0"/>
          </a:p>
        </p:txBody>
      </p:sp>
      <p:sp>
        <p:nvSpPr>
          <p:cNvPr id="4" name="Ovaal 3"/>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smtClean="0">
                <a:ln w="0"/>
                <a:solidFill>
                  <a:schemeClr val="tx1"/>
                </a:solidFill>
                <a:effectLst>
                  <a:outerShdw blurRad="38100" dist="19050" dir="2700000" algn="tl" rotWithShape="0">
                    <a:schemeClr val="dk1">
                      <a:alpha val="40000"/>
                    </a:schemeClr>
                  </a:outerShdw>
                </a:effectLst>
              </a:rPr>
              <a:t>1</a:t>
            </a:r>
            <a:endParaRPr lang="nl-NL" sz="12000" dirty="0">
              <a:ln w="0"/>
              <a:solidFill>
                <a:schemeClr val="tx1"/>
              </a:solidFill>
              <a:effectLst>
                <a:outerShdw blurRad="38100" dist="19050" dir="2700000" algn="tl" rotWithShape="0">
                  <a:schemeClr val="dk1">
                    <a:alpha val="40000"/>
                  </a:schemeClr>
                </a:outerShdw>
              </a:effectLst>
            </a:endParaRPr>
          </a:p>
        </p:txBody>
      </p:sp>
      <p:sp>
        <p:nvSpPr>
          <p:cNvPr id="5" name="Ovaal 4"/>
          <p:cNvSpPr/>
          <p:nvPr/>
        </p:nvSpPr>
        <p:spPr>
          <a:xfrm>
            <a:off x="5767194" y="1959234"/>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2</a:t>
            </a:r>
          </a:p>
        </p:txBody>
      </p:sp>
      <p:sp>
        <p:nvSpPr>
          <p:cNvPr id="6" name="Ovaal 5"/>
          <p:cNvSpPr/>
          <p:nvPr/>
        </p:nvSpPr>
        <p:spPr>
          <a:xfrm>
            <a:off x="5767194" y="1959233"/>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3</a:t>
            </a:r>
          </a:p>
        </p:txBody>
      </p:sp>
      <p:sp>
        <p:nvSpPr>
          <p:cNvPr id="7" name="Ovaal 6"/>
          <p:cNvSpPr/>
          <p:nvPr/>
        </p:nvSpPr>
        <p:spPr>
          <a:xfrm>
            <a:off x="5767194" y="1959232"/>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4</a:t>
            </a:r>
          </a:p>
        </p:txBody>
      </p:sp>
      <p:sp>
        <p:nvSpPr>
          <p:cNvPr id="8" name="Ovaal 7"/>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5</a:t>
            </a:r>
          </a:p>
        </p:txBody>
      </p:sp>
      <p:sp>
        <p:nvSpPr>
          <p:cNvPr id="9" name="Ovaal 8"/>
          <p:cNvSpPr/>
          <p:nvPr/>
        </p:nvSpPr>
        <p:spPr>
          <a:xfrm>
            <a:off x="5767194" y="1959231"/>
            <a:ext cx="4468969" cy="408213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l-NL" sz="12000" dirty="0">
                <a:ln w="0"/>
                <a:solidFill>
                  <a:schemeClr val="tx1"/>
                </a:solidFill>
                <a:effectLst>
                  <a:outerShdw blurRad="38100" dist="19050" dir="2700000" algn="tl" rotWithShape="0">
                    <a:schemeClr val="dk1">
                      <a:alpha val="40000"/>
                    </a:schemeClr>
                  </a:outerShdw>
                </a:effectLst>
              </a:rPr>
              <a:t>6</a:t>
            </a:r>
          </a:p>
        </p:txBody>
      </p:sp>
    </p:spTree>
    <p:extLst>
      <p:ext uri="{BB962C8B-B14F-4D97-AF65-F5344CB8AC3E}">
        <p14:creationId xmlns:p14="http://schemas.microsoft.com/office/powerpoint/2010/main" val="36175766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heel(1)">
                                      <p:cBhvr>
                                        <p:cTn id="7" dur="59000"/>
                                        <p:tgtEl>
                                          <p:spTgt spid="4"/>
                                        </p:tgtEl>
                                      </p:cBhvr>
                                    </p:animEffect>
                                  </p:childTnLst>
                                </p:cTn>
                              </p:par>
                            </p:childTnLst>
                          </p:cTn>
                        </p:par>
                        <p:par>
                          <p:cTn id="8" fill="hold">
                            <p:stCondLst>
                              <p:cond delay="59000"/>
                            </p:stCondLst>
                            <p:childTnLst>
                              <p:par>
                                <p:cTn id="9" presetID="21" presetClass="entr" presetSubtype="1" fill="hold" grpId="0"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heel(1)">
                                      <p:cBhvr>
                                        <p:cTn id="11" dur="59000"/>
                                        <p:tgtEl>
                                          <p:spTgt spid="5"/>
                                        </p:tgtEl>
                                      </p:cBhvr>
                                    </p:animEffect>
                                  </p:childTnLst>
                                </p:cTn>
                              </p:par>
                            </p:childTnLst>
                          </p:cTn>
                        </p:par>
                        <p:par>
                          <p:cTn id="12" fill="hold">
                            <p:stCondLst>
                              <p:cond delay="118000"/>
                            </p:stCondLst>
                            <p:childTnLst>
                              <p:par>
                                <p:cTn id="13" presetID="21" presetClass="entr" presetSubtype="1" fill="hold" grpId="0" nodeType="after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wheel(1)">
                                      <p:cBhvr>
                                        <p:cTn id="15" dur="59000"/>
                                        <p:tgtEl>
                                          <p:spTgt spid="6"/>
                                        </p:tgtEl>
                                      </p:cBhvr>
                                    </p:animEffect>
                                  </p:childTnLst>
                                </p:cTn>
                              </p:par>
                            </p:childTnLst>
                          </p:cTn>
                        </p:par>
                        <p:par>
                          <p:cTn id="16" fill="hold">
                            <p:stCondLst>
                              <p:cond delay="177000"/>
                            </p:stCondLst>
                            <p:childTnLst>
                              <p:par>
                                <p:cTn id="17" presetID="21" presetClass="entr" presetSubtype="1" fill="hold" grpId="0" nodeType="after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1)">
                                      <p:cBhvr>
                                        <p:cTn id="19" dur="59000"/>
                                        <p:tgtEl>
                                          <p:spTgt spid="7"/>
                                        </p:tgtEl>
                                      </p:cBhvr>
                                    </p:animEffect>
                                  </p:childTnLst>
                                </p:cTn>
                              </p:par>
                            </p:childTnLst>
                          </p:cTn>
                        </p:par>
                        <p:par>
                          <p:cTn id="20" fill="hold">
                            <p:stCondLst>
                              <p:cond delay="236000"/>
                            </p:stCondLst>
                            <p:childTnLst>
                              <p:par>
                                <p:cTn id="21" presetID="21" presetClass="entr" presetSubtype="1" fill="hold" grpId="0" nodeType="afterEffect">
                                  <p:stCondLst>
                                    <p:cond delay="0"/>
                                  </p:stCondLst>
                                  <p:childTnLst>
                                    <p:set>
                                      <p:cBhvr>
                                        <p:cTn id="22" dur="1" fill="hold">
                                          <p:stCondLst>
                                            <p:cond delay="0"/>
                                          </p:stCondLst>
                                        </p:cTn>
                                        <p:tgtEl>
                                          <p:spTgt spid="8"/>
                                        </p:tgtEl>
                                        <p:attrNameLst>
                                          <p:attrName>style.visibility</p:attrName>
                                        </p:attrNameLst>
                                      </p:cBhvr>
                                      <p:to>
                                        <p:strVal val="visible"/>
                                      </p:to>
                                    </p:set>
                                    <p:animEffect transition="in" filter="wheel(1)">
                                      <p:cBhvr>
                                        <p:cTn id="23" dur="59000"/>
                                        <p:tgtEl>
                                          <p:spTgt spid="8"/>
                                        </p:tgtEl>
                                      </p:cBhvr>
                                    </p:animEffect>
                                  </p:childTnLst>
                                </p:cTn>
                              </p:par>
                            </p:childTnLst>
                          </p:cTn>
                        </p:par>
                        <p:par>
                          <p:cTn id="24" fill="hold">
                            <p:stCondLst>
                              <p:cond delay="295000"/>
                            </p:stCondLst>
                            <p:childTnLst>
                              <p:par>
                                <p:cTn id="25" presetID="21" presetClass="entr" presetSubtype="1" fill="hold" grpId="0" nodeType="after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heel(1)">
                                      <p:cBhvr>
                                        <p:cTn id="27" dur="590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8589"/>
          <a:stretch/>
        </p:blipFill>
        <p:spPr>
          <a:xfrm>
            <a:off x="-1" y="0"/>
            <a:ext cx="8133347" cy="6244389"/>
          </a:xfrm>
          <a:prstGeom prst="rect">
            <a:avLst/>
          </a:prstGeom>
        </p:spPr>
      </p:pic>
      <p:pic>
        <p:nvPicPr>
          <p:cNvPr id="5" name="Afbeelding 4"/>
          <p:cNvPicPr>
            <a:picLocks noChangeAspect="1"/>
          </p:cNvPicPr>
          <p:nvPr/>
        </p:nvPicPr>
        <p:blipFill>
          <a:blip r:embed="rId2"/>
          <a:stretch>
            <a:fillRect/>
          </a:stretch>
        </p:blipFill>
        <p:spPr>
          <a:xfrm>
            <a:off x="-1" y="0"/>
            <a:ext cx="8133347" cy="6831098"/>
          </a:xfrm>
          <a:prstGeom prst="rect">
            <a:avLst/>
          </a:prstGeom>
        </p:spPr>
      </p:pic>
    </p:spTree>
    <p:extLst>
      <p:ext uri="{BB962C8B-B14F-4D97-AF65-F5344CB8AC3E}">
        <p14:creationId xmlns:p14="http://schemas.microsoft.com/office/powerpoint/2010/main" val="3058936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a:blip r:embed="rId2"/>
          <a:stretch>
            <a:fillRect/>
          </a:stretch>
        </p:blipFill>
        <p:spPr>
          <a:xfrm>
            <a:off x="0" y="-1"/>
            <a:ext cx="8289758" cy="6916307"/>
          </a:xfrm>
          <a:prstGeom prst="rect">
            <a:avLst/>
          </a:prstGeom>
        </p:spPr>
      </p:pic>
    </p:spTree>
    <p:extLst>
      <p:ext uri="{BB962C8B-B14F-4D97-AF65-F5344CB8AC3E}">
        <p14:creationId xmlns:p14="http://schemas.microsoft.com/office/powerpoint/2010/main" val="42428473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sp>
        <p:nvSpPr>
          <p:cNvPr id="3" name="Tijdelijke aanduiding voor inhoud 2"/>
          <p:cNvSpPr>
            <a:spLocks noGrp="1"/>
          </p:cNvSpPr>
          <p:nvPr>
            <p:ph idx="1"/>
          </p:nvPr>
        </p:nvSpPr>
        <p:spPr/>
        <p:txBody>
          <a:bodyPr/>
          <a:lstStyle/>
          <a:p>
            <a:endParaRPr lang="nl-NL"/>
          </a:p>
        </p:txBody>
      </p:sp>
      <p:pic>
        <p:nvPicPr>
          <p:cNvPr id="4" name="Afbeelding 3"/>
          <p:cNvPicPr>
            <a:picLocks noChangeAspect="1"/>
          </p:cNvPicPr>
          <p:nvPr/>
        </p:nvPicPr>
        <p:blipFill rotWithShape="1">
          <a:blip r:embed="rId2"/>
          <a:srcRect b="55698"/>
          <a:stretch/>
        </p:blipFill>
        <p:spPr>
          <a:xfrm>
            <a:off x="0" y="0"/>
            <a:ext cx="12192000" cy="902368"/>
          </a:xfrm>
          <a:prstGeom prst="rect">
            <a:avLst/>
          </a:prstGeom>
        </p:spPr>
      </p:pic>
      <p:pic>
        <p:nvPicPr>
          <p:cNvPr id="5" name="Afbeelding 4"/>
          <p:cNvPicPr>
            <a:picLocks noChangeAspect="1"/>
          </p:cNvPicPr>
          <p:nvPr/>
        </p:nvPicPr>
        <p:blipFill>
          <a:blip r:embed="rId2"/>
          <a:stretch>
            <a:fillRect/>
          </a:stretch>
        </p:blipFill>
        <p:spPr>
          <a:xfrm>
            <a:off x="0" y="0"/>
            <a:ext cx="12192000" cy="2036850"/>
          </a:xfrm>
          <a:prstGeom prst="rect">
            <a:avLst/>
          </a:prstGeom>
        </p:spPr>
      </p:pic>
    </p:spTree>
    <p:extLst>
      <p:ext uri="{BB962C8B-B14F-4D97-AF65-F5344CB8AC3E}">
        <p14:creationId xmlns:p14="http://schemas.microsoft.com/office/powerpoint/2010/main" val="23206505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F496CB"/>
      </a:accent1>
      <a:accent2>
        <a:srgbClr val="BC356F"/>
      </a:accent2>
      <a:accent3>
        <a:srgbClr val="E65331"/>
      </a:accent3>
      <a:accent4>
        <a:srgbClr val="F27E19"/>
      </a:accent4>
      <a:accent5>
        <a:srgbClr val="F2AC19"/>
      </a:accent5>
      <a:accent6>
        <a:srgbClr val="BC80E0"/>
      </a:accent6>
      <a:hlink>
        <a:srgbClr val="EF5285"/>
      </a:hlink>
      <a:folHlink>
        <a:srgbClr val="F77F90"/>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23659B44-6E34-4CE8-8F0D-387DA7996826}"/>
    </a:ext>
  </a:extLst>
</a:theme>
</file>

<file path=docProps/app.xml><?xml version="1.0" encoding="utf-8"?>
<Properties xmlns="http://schemas.openxmlformats.org/officeDocument/2006/extended-properties" xmlns:vt="http://schemas.openxmlformats.org/officeDocument/2006/docPropsVTypes">
  <Template>Facet</Template>
  <TotalTime>197</TotalTime>
  <Words>600</Words>
  <Application>Microsoft Office PowerPoint</Application>
  <PresentationFormat>Breedbeeld</PresentationFormat>
  <Paragraphs>84</Paragraphs>
  <Slides>18</Slides>
  <Notes>0</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18</vt:i4>
      </vt:variant>
    </vt:vector>
  </HeadingPairs>
  <TitlesOfParts>
    <vt:vector size="22" baseType="lpstr">
      <vt:lpstr>Arial</vt:lpstr>
      <vt:lpstr>Trebuchet MS</vt:lpstr>
      <vt:lpstr>Wingdings 3</vt:lpstr>
      <vt:lpstr>Facet</vt:lpstr>
      <vt:lpstr>Welkom VWO 5.</vt:lpstr>
      <vt:lpstr>Agenda:</vt:lpstr>
      <vt:lpstr>Terugblik vorige les les:</vt:lpstr>
      <vt:lpstr>Vandaag: verschuiving van aanbod/vraaglijnen.</vt:lpstr>
      <vt:lpstr>Toe of afname aanbod.</vt:lpstr>
      <vt:lpstr>Zelfstandig maken opgave 1.8 en 1.9</vt:lpstr>
      <vt:lpstr>PowerPoint-presentatie</vt:lpstr>
      <vt:lpstr>PowerPoint-presentatie</vt:lpstr>
      <vt:lpstr>PowerPoint-presentatie</vt:lpstr>
      <vt:lpstr>Door de invoerheffing veranderd de aanbodfunctie</vt:lpstr>
      <vt:lpstr>PowerPoint-presentatie</vt:lpstr>
      <vt:lpstr>Maak opgaves 1.10 t/m 1.13</vt:lpstr>
      <vt:lpstr>PowerPoint-presentatie</vt:lpstr>
      <vt:lpstr>PowerPoint-presentatie</vt:lpstr>
      <vt:lpstr>Tot slot: stukje herhaling.</vt:lpstr>
      <vt:lpstr>PowerPoint-presentatie</vt:lpstr>
      <vt:lpstr>PowerPoint-presentatie</vt:lpstr>
      <vt:lpstr>PowerPoint-presentatie</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Welkom VWO 5.</dc:title>
  <dc:creator>Jacobs, B (Bas)</dc:creator>
  <cp:lastModifiedBy>Jacobs, B (Bas)</cp:lastModifiedBy>
  <cp:revision>32</cp:revision>
  <dcterms:created xsi:type="dcterms:W3CDTF">2017-08-27T09:00:36Z</dcterms:created>
  <dcterms:modified xsi:type="dcterms:W3CDTF">2017-09-04T09:34:57Z</dcterms:modified>
</cp:coreProperties>
</file>